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327" r:id="rId11"/>
    <p:sldId id="328" r:id="rId12"/>
    <p:sldId id="266" r:id="rId13"/>
    <p:sldId id="268" r:id="rId14"/>
    <p:sldId id="269" r:id="rId15"/>
    <p:sldId id="271" r:id="rId16"/>
    <p:sldId id="270" r:id="rId17"/>
    <p:sldId id="316" r:id="rId18"/>
    <p:sldId id="317" r:id="rId19"/>
    <p:sldId id="325" r:id="rId20"/>
    <p:sldId id="329" r:id="rId21"/>
    <p:sldId id="330" r:id="rId22"/>
    <p:sldId id="331" r:id="rId23"/>
    <p:sldId id="332" r:id="rId24"/>
    <p:sldId id="315" r:id="rId25"/>
    <p:sldId id="306" r:id="rId26"/>
    <p:sldId id="304" r:id="rId27"/>
    <p:sldId id="305" r:id="rId28"/>
    <p:sldId id="267" r:id="rId29"/>
    <p:sldId id="276" r:id="rId30"/>
    <p:sldId id="277" r:id="rId31"/>
    <p:sldId id="278" r:id="rId32"/>
    <p:sldId id="279" r:id="rId33"/>
    <p:sldId id="280" r:id="rId34"/>
    <p:sldId id="3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7"/>
    <p:restoredTop sz="94595"/>
  </p:normalViewPr>
  <p:slideViewPr>
    <p:cSldViewPr snapToGrid="0" snapToObjects="1">
      <p:cViewPr varScale="1">
        <p:scale>
          <a:sx n="111" d="100"/>
          <a:sy n="111" d="100"/>
        </p:scale>
        <p:origin x="24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8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4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9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0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7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pat.1003932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molbev/msw064" TargetMode="External"/><Relationship Id="rId4" Type="http://schemas.openxmlformats.org/officeDocument/2006/relationships/hyperlink" Target="https://academic.oup.com/mbe/article-abstract/34/11/2970/389641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m.sciencemag.org/content/13/595/eabf0202.abstract" TargetMode="External"/><Relationship Id="rId2" Type="http://schemas.openxmlformats.org/officeDocument/2006/relationships/hyperlink" Target="https://doi.org/10.1093/ve/vez03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plos.org/ploscompbiol/article?id=10.1371/journal.pcbi.100654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Nicola Felix Müller, PhD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Assuming geography is a neutral trait allows to consider relatively large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BA53A-520C-4746-98E0-0001862D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F422A-2335-D04B-BDB3-B10F6A25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5625"/>
            <a:ext cx="9618288" cy="437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8D566-78BE-D148-8FEE-3C5E66F095D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2009 </a:t>
            </a:r>
            <a:r>
              <a:rPr lang="en-US" dirty="0" err="1"/>
              <a:t>PLoS</a:t>
            </a:r>
            <a:r>
              <a:rPr lang="en-US" dirty="0"/>
              <a:t> Comp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33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Assuming neutral traits gives sampling locations a lot of weight in the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8D566-78BE-D148-8FEE-3C5E66F095D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deMaio</a:t>
            </a:r>
            <a:r>
              <a:rPr lang="en-US" dirty="0"/>
              <a:t> et al., 2015 </a:t>
            </a:r>
            <a:r>
              <a:rPr lang="en-US" dirty="0" err="1"/>
              <a:t>PLoS</a:t>
            </a:r>
            <a:r>
              <a:rPr lang="en-US" dirty="0"/>
              <a:t> Gen</a:t>
            </a:r>
            <a:r>
              <a:rPr lang="en-US" i="1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13BAFA-7182-DB42-8DD5-FF0067D2C9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45"/>
          <a:stretch/>
        </p:blipFill>
        <p:spPr bwMode="auto">
          <a:xfrm>
            <a:off x="4027229" y="1915079"/>
            <a:ext cx="3877180" cy="489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CAB5E7-F1F9-A949-B6CD-AEAD16BEA186}"/>
              </a:ext>
            </a:extLst>
          </p:cNvPr>
          <p:cNvSpPr/>
          <p:nvPr/>
        </p:nvSpPr>
        <p:spPr>
          <a:xfrm>
            <a:off x="7500395" y="5405377"/>
            <a:ext cx="613458" cy="636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5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05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6947277" y="1575033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23A0367F-DD81-224B-B441-554460A47A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72" y="1646860"/>
            <a:ext cx="7296706" cy="4260227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in preparation</a:t>
            </a:r>
          </a:p>
        </p:txBody>
      </p:sp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 et al., </a:t>
            </a:r>
            <a:r>
              <a:rPr lang="en-US" i="1" dirty="0"/>
              <a:t>in preparation</a:t>
            </a:r>
          </a:p>
        </p:txBody>
      </p:sp>
      <p:pic>
        <p:nvPicPr>
          <p:cNvPr id="6" name="Image 23">
            <a:extLst>
              <a:ext uri="{FF2B5EF4-FFF2-40B4-BE49-F238E27FC236}">
                <a16:creationId xmlns:a16="http://schemas.microsoft.com/office/drawing/2014/main" id="{0A98AD4E-EC3F-6747-824C-88C77F6574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74" y="1408430"/>
            <a:ext cx="7909559" cy="4606885"/>
          </a:xfrm>
          <a:prstGeom prst="rect">
            <a:avLst/>
          </a:prstGeom>
          <a:ln w="127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Not accounting for population dynamics can impact the inference of ancestral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 preparation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3D94B-7CB3-924B-BF75-66581366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Ancestral state reconstruction of ZIKV in South America looks completely different based on whether population dynamics are accounted for nor 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4D49F-AB50-A747-B4D0-7A560810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63" y="1496671"/>
            <a:ext cx="6433595" cy="53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5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Population dynamics reconstruction looks different based on whether population structure </a:t>
            </a:r>
            <a:r>
              <a:rPr lang="en-US" sz="2600" dirty="0"/>
              <a:t>is </a:t>
            </a:r>
            <a:r>
              <a:rPr lang="en-US" sz="2600" dirty="0">
                <a:latin typeface="Helvetica" pitchFamily="2" charset="0"/>
              </a:rPr>
              <a:t>accounted for nor 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D6A0C-B0FB-6945-8595-6C0B78F3F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94"/>
          <a:stretch/>
        </p:blipFill>
        <p:spPr>
          <a:xfrm>
            <a:off x="3087547" y="1371600"/>
            <a:ext cx="558574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Population dynamics reconstruction looks different based on whether population structure </a:t>
            </a:r>
            <a:r>
              <a:rPr lang="en-US" sz="2600" dirty="0"/>
              <a:t>is </a:t>
            </a:r>
            <a:r>
              <a:rPr lang="en-US" sz="2600" dirty="0">
                <a:latin typeface="Helvetica" pitchFamily="2" charset="0"/>
              </a:rPr>
              <a:t>accounted for nor 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D6A0C-B0FB-6945-8595-6C0B78F3F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51" b="52426"/>
          <a:stretch/>
        </p:blipFill>
        <p:spPr>
          <a:xfrm>
            <a:off x="1418874" y="1542117"/>
            <a:ext cx="9790241" cy="46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19109-A89F-FC42-AD1F-658F7E81B007}"/>
              </a:ext>
            </a:extLst>
          </p:cNvPr>
          <p:cNvSpPr txBox="1"/>
          <p:nvPr/>
        </p:nvSpPr>
        <p:spPr>
          <a:xfrm>
            <a:off x="7387703" y="6183438"/>
            <a:ext cx="357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24743-32D0-814E-810F-E46CF03B5226}"/>
              </a:ext>
            </a:extLst>
          </p:cNvPr>
          <p:cNvSpPr txBox="1"/>
          <p:nvPr/>
        </p:nvSpPr>
        <p:spPr>
          <a:xfrm>
            <a:off x="7387703" y="6308209"/>
            <a:ext cx="357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geography as a discrete neutral trait: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GLM for neutral traits: </a:t>
            </a:r>
            <a:r>
              <a:rPr lang="en-US" dirty="0">
                <a:hlinkClick r:id="rId3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How do different structured coalescent approximations compare: </a:t>
            </a:r>
            <a:r>
              <a:rPr lang="en-US" dirty="0">
                <a:hlinkClick r:id="rId4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5"/>
              </a:rPr>
              <a:t>https://doi.org/10.1093/molbev/msw064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GLM for MASCOT: </a:t>
            </a:r>
            <a:r>
              <a:rPr lang="en-US" u="sng" dirty="0">
                <a:hlinkClick r:id="rId2"/>
              </a:rPr>
              <a:t>https://doi.org/10.1093/ve/vez030</a:t>
            </a:r>
            <a:endParaRPr lang="en-US" dirty="0"/>
          </a:p>
          <a:p>
            <a:r>
              <a:rPr lang="en-US" dirty="0"/>
              <a:t>Avoiding having to use structured methods: </a:t>
            </a:r>
            <a:r>
              <a:rPr lang="en-US" dirty="0">
                <a:hlinkClick r:id="rId3"/>
              </a:rPr>
              <a:t>https://stm.sciencemag.org/content/13/595/eabf0202.abstract</a:t>
            </a:r>
            <a:r>
              <a:rPr lang="en-US" dirty="0"/>
              <a:t> </a:t>
            </a:r>
          </a:p>
          <a:p>
            <a:r>
              <a:rPr lang="en-US" dirty="0"/>
              <a:t>Modelling SIR dynamics: </a:t>
            </a:r>
            <a:r>
              <a:rPr lang="en-US" dirty="0">
                <a:hlinkClick r:id="rId4"/>
              </a:rPr>
              <a:t>https://journals.plos.org/ploscompbiol/article?id=10.1371/journal.pcbi.1006546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5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some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1377</Words>
  <Application>Microsoft Macintosh PowerPoint</Application>
  <PresentationFormat>Widescreen</PresentationFormat>
  <Paragraphs>143</Paragraphs>
  <Slides>34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Accounting for population structure</vt:lpstr>
      <vt:lpstr>Phylogenetic trees are formed by population processes and contain information about them</vt:lpstr>
      <vt:lpstr>H3N2 sequences show spatial clustering</vt:lpstr>
      <vt:lpstr>MERS sequences cluster by host of isolation</vt:lpstr>
      <vt:lpstr>Models to account for population structure:</vt:lpstr>
      <vt:lpstr>Tree was generated by some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Assuming geography is a neutral trait allows to consider relatively large datasets</vt:lpstr>
      <vt:lpstr>Assuming neutral traits gives sampling locations a lot of weight in the analysis</vt:lpstr>
      <vt:lpstr>The structure coalescent model how lineage coalesce within and migrate between demes</vt:lpstr>
      <vt:lpstr>MASCOT approximates the structured coalescent to dramatically improve efficiency</vt:lpstr>
      <vt:lpstr>Migration rates and effective population sizes can be informed from outside data using a GLM approach</vt:lpstr>
      <vt:lpstr>Migration rates in the DTA model can be informed by transportation Data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Not accounting for population dynamics can impact the inference of ancestral states</vt:lpstr>
      <vt:lpstr>Ancestral state reconstruction of ZIKV in South America looks completely different based on whether population dynamics are accounted for nor not</vt:lpstr>
      <vt:lpstr>Population dynamics reconstruction looks different based on whether population structure is accounted for nor not</vt:lpstr>
      <vt:lpstr>Population dynamics reconstruction looks different based on whether population structure is accounted for nor not</vt:lpstr>
      <vt:lpstr>Phylogenetic tree of SARS-CoV-2 sequences isolated in Washington State reveal multiple introductions. 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41</cp:revision>
  <dcterms:created xsi:type="dcterms:W3CDTF">2020-07-05T17:44:26Z</dcterms:created>
  <dcterms:modified xsi:type="dcterms:W3CDTF">2021-07-19T17:08:24Z</dcterms:modified>
</cp:coreProperties>
</file>